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68" r:id="rId3"/>
    <p:sldId id="271" r:id="rId4"/>
    <p:sldId id="257" r:id="rId5"/>
    <p:sldId id="267" r:id="rId6"/>
    <p:sldId id="264" r:id="rId7"/>
    <p:sldId id="270" r:id="rId8"/>
    <p:sldId id="265" r:id="rId9"/>
    <p:sldId id="273" r:id="rId10"/>
    <p:sldId id="275" r:id="rId11"/>
    <p:sldId id="269" r:id="rId12"/>
    <p:sldId id="274" r:id="rId13"/>
    <p:sldId id="276" r:id="rId14"/>
    <p:sldId id="279" r:id="rId15"/>
    <p:sldId id="280" r:id="rId16"/>
    <p:sldId id="277" r:id="rId17"/>
    <p:sldId id="281" r:id="rId18"/>
    <p:sldId id="282" r:id="rId19"/>
    <p:sldId id="283" r:id="rId20"/>
  </p:sldIdLst>
  <p:sldSz cx="9144000" cy="6858000" type="screen4x3"/>
  <p:notesSz cx="6858000" cy="9144000"/>
  <p:defaultTextStyle>
    <a:defPPr>
      <a:defRPr lang="en-US"/>
    </a:defPPr>
    <a:lvl1pPr algn="ctr" rtl="0" fontAlgn="base">
      <a:spcBef>
        <a:spcPct val="20000"/>
      </a:spcBef>
      <a:spcAft>
        <a:spcPct val="0"/>
      </a:spcAft>
      <a:defRPr sz="2400" kern="1200">
        <a:solidFill>
          <a:schemeClr val="tx1"/>
        </a:solidFill>
        <a:latin typeface="Arial" pitchFamily="-112" charset="0"/>
        <a:ea typeface="+mn-ea"/>
        <a:cs typeface="+mn-cs"/>
      </a:defRPr>
    </a:lvl1pPr>
    <a:lvl2pPr marL="457200" algn="ctr" rtl="0" fontAlgn="base">
      <a:spcBef>
        <a:spcPct val="20000"/>
      </a:spcBef>
      <a:spcAft>
        <a:spcPct val="0"/>
      </a:spcAft>
      <a:defRPr sz="2400" kern="1200">
        <a:solidFill>
          <a:schemeClr val="tx1"/>
        </a:solidFill>
        <a:latin typeface="Arial" pitchFamily="-112" charset="0"/>
        <a:ea typeface="+mn-ea"/>
        <a:cs typeface="+mn-cs"/>
      </a:defRPr>
    </a:lvl2pPr>
    <a:lvl3pPr marL="914400" algn="ctr" rtl="0" fontAlgn="base">
      <a:spcBef>
        <a:spcPct val="20000"/>
      </a:spcBef>
      <a:spcAft>
        <a:spcPct val="0"/>
      </a:spcAft>
      <a:defRPr sz="2400" kern="1200">
        <a:solidFill>
          <a:schemeClr val="tx1"/>
        </a:solidFill>
        <a:latin typeface="Arial" pitchFamily="-112" charset="0"/>
        <a:ea typeface="+mn-ea"/>
        <a:cs typeface="+mn-cs"/>
      </a:defRPr>
    </a:lvl3pPr>
    <a:lvl4pPr marL="1371600" algn="ctr" rtl="0" fontAlgn="base">
      <a:spcBef>
        <a:spcPct val="20000"/>
      </a:spcBef>
      <a:spcAft>
        <a:spcPct val="0"/>
      </a:spcAft>
      <a:defRPr sz="2400" kern="1200">
        <a:solidFill>
          <a:schemeClr val="tx1"/>
        </a:solidFill>
        <a:latin typeface="Arial" pitchFamily="-112" charset="0"/>
        <a:ea typeface="+mn-ea"/>
        <a:cs typeface="+mn-cs"/>
      </a:defRPr>
    </a:lvl4pPr>
    <a:lvl5pPr marL="1828800" algn="ctr" rtl="0" fontAlgn="base">
      <a:spcBef>
        <a:spcPct val="20000"/>
      </a:spcBef>
      <a:spcAft>
        <a:spcPct val="0"/>
      </a:spcAft>
      <a:defRPr sz="2400" kern="1200">
        <a:solidFill>
          <a:schemeClr val="tx1"/>
        </a:solidFill>
        <a:latin typeface="Arial" pitchFamily="-112" charset="0"/>
        <a:ea typeface="+mn-ea"/>
        <a:cs typeface="+mn-cs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Arial" pitchFamily="-112" charset="0"/>
        <a:ea typeface="+mn-ea"/>
        <a:cs typeface="+mn-cs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Arial" pitchFamily="-112" charset="0"/>
        <a:ea typeface="+mn-ea"/>
        <a:cs typeface="+mn-cs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Arial" pitchFamily="-112" charset="0"/>
        <a:ea typeface="+mn-ea"/>
        <a:cs typeface="+mn-cs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Arial" pitchFamily="-112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C6B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93" autoAdjust="0"/>
    <p:restoredTop sz="87097" autoAdjust="0"/>
  </p:normalViewPr>
  <p:slideViewPr>
    <p:cSldViewPr snapToGrid="0" snapToObjects="1">
      <p:cViewPr>
        <p:scale>
          <a:sx n="85" d="100"/>
          <a:sy n="85" d="100"/>
        </p:scale>
        <p:origin x="-394" y="365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8BD0FB-E2EC-E540-82FD-77BB4498D62B}" type="datetimeFigureOut">
              <a:rPr lang="en-US" smtClean="0"/>
              <a:t>2/3/2020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0C3ED9-2F8B-974B-B277-659B82B3F3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7111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Photobooth</a:t>
            </a:r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Local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Maximum?</a:t>
            </a:r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Speed?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max heap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camera angle</a:t>
            </a:r>
          </a:p>
          <a:p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Avoid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CV!</a:t>
            </a:r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0C3ED9-2F8B-974B-B277-659B82B3F3C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1305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is interesting</a:t>
            </a:r>
            <a:r>
              <a:rPr lang="en-US" baseline="0" dirty="0" smtClean="0"/>
              <a:t> part in image?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0C3ED9-2F8B-974B-B277-659B82B3F3C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3680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Gradient is the</a:t>
            </a:r>
            <a:r>
              <a:rPr lang="en-US" baseline="0" dirty="0" smtClean="0"/>
              <a:t> bridge linking global picture features to local features</a:t>
            </a:r>
          </a:p>
          <a:p>
            <a:r>
              <a:rPr lang="en-US" baseline="0" dirty="0" smtClean="0"/>
              <a:t>Global picture pixels are mostly meaningless and cause distraction</a:t>
            </a:r>
            <a:endParaRPr lang="en-US" dirty="0" smtClean="0"/>
          </a:p>
          <a:p>
            <a:r>
              <a:rPr lang="en-US" dirty="0" smtClean="0"/>
              <a:t>1D is</a:t>
            </a:r>
            <a:r>
              <a:rPr lang="en-US" baseline="0" dirty="0" smtClean="0"/>
              <a:t> using X-Y, what about 2D?</a:t>
            </a:r>
          </a:p>
          <a:p>
            <a:r>
              <a:rPr lang="en-US" baseline="0" dirty="0" smtClean="0"/>
              <a:t>Understanding the change in image, rather than static status.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0C3ED9-2F8B-974B-B277-659B82B3F3C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07293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Show the Mathematica</a:t>
            </a:r>
            <a:r>
              <a:rPr lang="en-US" baseline="0" dirty="0" smtClean="0"/>
              <a:t> animation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0C3ED9-2F8B-974B-B277-659B82B3F3C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1871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0C3ED9-2F8B-974B-B277-659B82B3F3C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63892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Magnetic field</a:t>
            </a:r>
          </a:p>
          <a:p>
            <a:endParaRPr lang="en-US" dirty="0" smtClean="0"/>
          </a:p>
          <a:p>
            <a:r>
              <a:rPr lang="en-US" dirty="0" smtClean="0"/>
              <a:t>Potential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0C3ED9-2F8B-974B-B277-659B82B3F3C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4612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is interesting</a:t>
            </a:r>
            <a:r>
              <a:rPr lang="en-US" baseline="0" dirty="0" smtClean="0"/>
              <a:t> part in image? </a:t>
            </a:r>
          </a:p>
          <a:p>
            <a:r>
              <a:rPr lang="en-US" baseline="0" dirty="0" smtClean="0"/>
              <a:t>Reduce pixels we need to process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0C3ED9-2F8B-974B-B277-659B82B3F3C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3680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What is</a:t>
            </a:r>
            <a:r>
              <a:rPr lang="en-US" baseline="0" dirty="0" smtClean="0"/>
              <a:t> normal? Normalized cross product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What is color? Spectrum reflected or emitted by materials’ structure and received by eyes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Illumination? Strength of photo flux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Depth? Relative distance to the point of view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Material? 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Refractive index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Frame? Sensor size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Physics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correspondence. Understand the physical world.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0C3ED9-2F8B-974B-B277-659B82B3F3C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5689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0C3ED9-2F8B-974B-B277-659B82B3F3C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9542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455613"/>
            <a:ext cx="7772400" cy="1600200"/>
          </a:xfrm>
        </p:spPr>
        <p:txBody>
          <a:bodyPr anchor="b"/>
          <a:lstStyle>
            <a:lvl1pPr algn="ctr">
              <a:defRPr sz="4000">
                <a:latin typeface="Times New Roman" pitchFamily="-112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2513013"/>
            <a:ext cx="6400800" cy="914400"/>
          </a:xfrm>
        </p:spPr>
        <p:txBody>
          <a:bodyPr/>
          <a:lstStyle>
            <a:lvl1pPr algn="ctr">
              <a:defRPr b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3080" name="Rectangle 8"/>
          <p:cNvSpPr>
            <a:spLocks noChangeArrowheads="1"/>
          </p:cNvSpPr>
          <p:nvPr/>
        </p:nvSpPr>
        <p:spPr bwMode="auto">
          <a:xfrm>
            <a:off x="0" y="6172200"/>
            <a:ext cx="9140825" cy="685800"/>
          </a:xfrm>
          <a:prstGeom prst="rect">
            <a:avLst/>
          </a:prstGeom>
          <a:solidFill>
            <a:srgbClr val="9E7E38"/>
          </a:solidFill>
          <a:ln w="9525">
            <a:solidFill>
              <a:srgbClr val="9E7E38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79" name="Line 7"/>
          <p:cNvSpPr>
            <a:spLocks noChangeShapeType="1"/>
          </p:cNvSpPr>
          <p:nvPr/>
        </p:nvSpPr>
        <p:spPr bwMode="auto">
          <a:xfrm>
            <a:off x="2286000" y="2284413"/>
            <a:ext cx="4570413" cy="0"/>
          </a:xfrm>
          <a:prstGeom prst="line">
            <a:avLst/>
          </a:prstGeom>
          <a:noFill/>
          <a:ln w="25400">
            <a:solidFill>
              <a:srgbClr val="9E7E38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082" name="Picture 10" descr="wfu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162300" y="4191000"/>
            <a:ext cx="2819400" cy="1568450"/>
          </a:xfrm>
          <a:prstGeom prst="rect">
            <a:avLst/>
          </a:prstGeom>
          <a:noFill/>
        </p:spPr>
      </p:pic>
      <p:sp>
        <p:nvSpPr>
          <p:cNvPr id="307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57200" y="6169025"/>
            <a:ext cx="8229600" cy="685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ctr" anchorCtr="1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600">
                <a:solidFill>
                  <a:schemeClr val="tx2"/>
                </a:solidFill>
              </a:defRPr>
            </a:lvl1pPr>
          </a:lstStyle>
          <a:p>
            <a:r>
              <a:rPr lang="en-US"/>
              <a:t>LOCATION HERE | MAY 12, 2009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7813" y="0"/>
            <a:ext cx="2055812" cy="61722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5613" y="0"/>
            <a:ext cx="6019800" cy="61722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5613" y="1600200"/>
            <a:ext cx="4037012" cy="457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5025" y="1600200"/>
            <a:ext cx="4037013" cy="457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5613" y="1600200"/>
            <a:ext cx="8226425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Subhead Goes Here</a:t>
            </a:r>
          </a:p>
          <a:p>
            <a:pPr lvl="0"/>
            <a:endParaRPr lang="en-US"/>
          </a:p>
        </p:txBody>
      </p:sp>
      <p:sp>
        <p:nvSpPr>
          <p:cNvPr id="1031" name="Rectangle 7"/>
          <p:cNvSpPr>
            <a:spLocks noChangeArrowheads="1"/>
          </p:cNvSpPr>
          <p:nvPr/>
        </p:nvSpPr>
        <p:spPr bwMode="auto">
          <a:xfrm>
            <a:off x="0" y="0"/>
            <a:ext cx="9140825" cy="914400"/>
          </a:xfrm>
          <a:prstGeom prst="rect">
            <a:avLst/>
          </a:prstGeom>
          <a:solidFill>
            <a:srgbClr val="9E7E38"/>
          </a:solidFill>
          <a:ln w="9525">
            <a:solidFill>
              <a:srgbClr val="9E7E38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198813" y="0"/>
            <a:ext cx="5484812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TITLE GOES HERE</a:t>
            </a:r>
          </a:p>
        </p:txBody>
      </p:sp>
      <p:sp>
        <p:nvSpPr>
          <p:cNvPr id="1033" name="Rectangle 9"/>
          <p:cNvSpPr>
            <a:spLocks noChangeArrowheads="1"/>
          </p:cNvSpPr>
          <p:nvPr/>
        </p:nvSpPr>
        <p:spPr bwMode="auto">
          <a:xfrm>
            <a:off x="0" y="0"/>
            <a:ext cx="2741613" cy="914400"/>
          </a:xfrm>
          <a:prstGeom prst="rect">
            <a:avLst/>
          </a:prstGeom>
          <a:solidFill>
            <a:srgbClr val="000000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2" name="Picture 8" descr="wfu"/>
          <p:cNvPicPr>
            <a:picLocks noChangeAspect="1" noChangeArrowheads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228600" y="228600"/>
            <a:ext cx="229393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4" name="Line 10"/>
          <p:cNvSpPr>
            <a:spLocks noChangeShapeType="1"/>
          </p:cNvSpPr>
          <p:nvPr/>
        </p:nvSpPr>
        <p:spPr bwMode="auto">
          <a:xfrm>
            <a:off x="547688" y="6400800"/>
            <a:ext cx="8043862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r" rtl="0" eaLnBrk="1" fontAlgn="base" hangingPunct="1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+mj-lt"/>
          <a:ea typeface="+mj-ea"/>
          <a:cs typeface="+mj-cs"/>
        </a:defRPr>
      </a:lvl1pPr>
      <a:lvl2pPr algn="r" rtl="0" eaLnBrk="1" fontAlgn="base" hangingPunct="1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pitchFamily="-112" charset="0"/>
        </a:defRPr>
      </a:lvl2pPr>
      <a:lvl3pPr algn="r" rtl="0" eaLnBrk="1" fontAlgn="base" hangingPunct="1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pitchFamily="-112" charset="0"/>
        </a:defRPr>
      </a:lvl3pPr>
      <a:lvl4pPr algn="r" rtl="0" eaLnBrk="1" fontAlgn="base" hangingPunct="1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pitchFamily="-112" charset="0"/>
        </a:defRPr>
      </a:lvl4pPr>
      <a:lvl5pPr algn="r" rtl="0" eaLnBrk="1" fontAlgn="base" hangingPunct="1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pitchFamily="-112" charset="0"/>
        </a:defRPr>
      </a:lvl5pPr>
      <a:lvl6pPr marL="457200" algn="r" rtl="0" eaLnBrk="1" fontAlgn="base" hangingPunct="1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pitchFamily="-112" charset="0"/>
        </a:defRPr>
      </a:lvl6pPr>
      <a:lvl7pPr marL="914400" algn="r" rtl="0" eaLnBrk="1" fontAlgn="base" hangingPunct="1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pitchFamily="-112" charset="0"/>
        </a:defRPr>
      </a:lvl7pPr>
      <a:lvl8pPr marL="1371600" algn="r" rtl="0" eaLnBrk="1" fontAlgn="base" hangingPunct="1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pitchFamily="-112" charset="0"/>
        </a:defRPr>
      </a:lvl8pPr>
      <a:lvl9pPr marL="1828800" algn="r" rtl="0" eaLnBrk="1" fontAlgn="base" hangingPunct="1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pitchFamily="-112" charset="0"/>
        </a:defRPr>
      </a:lvl9pPr>
    </p:titleStyle>
    <p:bodyStyle>
      <a:lvl1pPr algn="l" rtl="0" eaLnBrk="1" fontAlgn="base" hangingPunct="1">
        <a:spcBef>
          <a:spcPct val="20000"/>
        </a:spcBef>
        <a:spcAft>
          <a:spcPct val="0"/>
        </a:spcAft>
        <a:defRPr sz="2400" b="1">
          <a:solidFill>
            <a:schemeClr val="tx1"/>
          </a:solidFill>
          <a:latin typeface="+mn-lt"/>
          <a:ea typeface="+mn-ea"/>
          <a:cs typeface="+mn-cs"/>
        </a:defRPr>
      </a:lvl1pPr>
      <a:lvl2pPr marL="1165225" indent="-533400" algn="l" rtl="0" eaLnBrk="1" fontAlgn="base" hangingPunct="1">
        <a:spcBef>
          <a:spcPct val="20000"/>
        </a:spcBef>
        <a:spcAft>
          <a:spcPct val="0"/>
        </a:spcAft>
        <a:defRPr sz="2800">
          <a:solidFill>
            <a:schemeClr val="tx1"/>
          </a:solidFill>
          <a:latin typeface="+mn-lt"/>
          <a:ea typeface="ＭＳ Ｐゴシック" pitchFamily="-112" charset="-128"/>
        </a:defRPr>
      </a:lvl2pPr>
      <a:lvl3pPr marL="1736725" indent="-457200" algn="l" rtl="0" eaLnBrk="1" fontAlgn="base" hangingPunct="1">
        <a:spcBef>
          <a:spcPct val="20000"/>
        </a:spcBef>
        <a:spcAft>
          <a:spcPct val="0"/>
        </a:spcAft>
        <a:defRPr sz="2400">
          <a:solidFill>
            <a:schemeClr val="tx1"/>
          </a:solidFill>
          <a:latin typeface="+mn-lt"/>
          <a:ea typeface="ＭＳ Ｐゴシック" pitchFamily="-112" charset="-128"/>
        </a:defRPr>
      </a:lvl3pPr>
      <a:lvl4pPr marL="2232025" indent="-381000" algn="l" rtl="0" eaLnBrk="1" fontAlgn="base" hangingPunct="1">
        <a:spcBef>
          <a:spcPct val="20000"/>
        </a:spcBef>
        <a:spcAft>
          <a:spcPct val="0"/>
        </a:spcAft>
        <a:defRPr sz="2000">
          <a:solidFill>
            <a:schemeClr val="tx1"/>
          </a:solidFill>
          <a:latin typeface="+mn-lt"/>
          <a:ea typeface="ＭＳ Ｐゴシック" pitchFamily="-112" charset="-128"/>
        </a:defRPr>
      </a:lvl4pPr>
      <a:lvl5pPr marL="2727325" indent="-381000" algn="l" rtl="0" eaLnBrk="1" fontAlgn="base" hangingPunct="1">
        <a:spcBef>
          <a:spcPct val="20000"/>
        </a:spcBef>
        <a:spcAft>
          <a:spcPct val="0"/>
        </a:spcAft>
        <a:defRPr sz="2000">
          <a:solidFill>
            <a:schemeClr val="tx1"/>
          </a:solidFill>
          <a:latin typeface="+mn-lt"/>
          <a:ea typeface="ＭＳ Ｐゴシック" pitchFamily="-112" charset="-128"/>
        </a:defRPr>
      </a:lvl5pPr>
      <a:lvl6pPr marL="3184525" indent="-381000" algn="l" rtl="0" eaLnBrk="1" fontAlgn="base" hangingPunct="1">
        <a:spcBef>
          <a:spcPct val="20000"/>
        </a:spcBef>
        <a:spcAft>
          <a:spcPct val="0"/>
        </a:spcAft>
        <a:defRPr sz="2000">
          <a:solidFill>
            <a:schemeClr val="tx1"/>
          </a:solidFill>
          <a:latin typeface="+mn-lt"/>
          <a:ea typeface="ＭＳ Ｐゴシック" pitchFamily="-112" charset="-128"/>
        </a:defRPr>
      </a:lvl6pPr>
      <a:lvl7pPr marL="3641725" indent="-381000" algn="l" rtl="0" eaLnBrk="1" fontAlgn="base" hangingPunct="1">
        <a:spcBef>
          <a:spcPct val="20000"/>
        </a:spcBef>
        <a:spcAft>
          <a:spcPct val="0"/>
        </a:spcAft>
        <a:defRPr sz="2000">
          <a:solidFill>
            <a:schemeClr val="tx1"/>
          </a:solidFill>
          <a:latin typeface="+mn-lt"/>
          <a:ea typeface="ＭＳ Ｐゴシック" pitchFamily="-112" charset="-128"/>
        </a:defRPr>
      </a:lvl7pPr>
      <a:lvl8pPr marL="4098925" indent="-381000" algn="l" rtl="0" eaLnBrk="1" fontAlgn="base" hangingPunct="1">
        <a:spcBef>
          <a:spcPct val="20000"/>
        </a:spcBef>
        <a:spcAft>
          <a:spcPct val="0"/>
        </a:spcAft>
        <a:defRPr sz="2000">
          <a:solidFill>
            <a:schemeClr val="tx1"/>
          </a:solidFill>
          <a:latin typeface="+mn-lt"/>
          <a:ea typeface="ＭＳ Ｐゴシック" pitchFamily="-112" charset="-128"/>
        </a:defRPr>
      </a:lvl8pPr>
      <a:lvl9pPr marL="4556125" indent="-381000" algn="l" rtl="0" eaLnBrk="1" fontAlgn="base" hangingPunct="1">
        <a:spcBef>
          <a:spcPct val="20000"/>
        </a:spcBef>
        <a:spcAft>
          <a:spcPct val="0"/>
        </a:spcAft>
        <a:defRPr sz="2000">
          <a:solidFill>
            <a:schemeClr val="tx1"/>
          </a:solidFill>
          <a:latin typeface="+mn-lt"/>
          <a:ea typeface="ＭＳ Ｐゴシック" pitchFamily="-112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4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Image Gradients </a:t>
            </a:r>
            <a:br>
              <a:rPr lang="en-US" dirty="0" smtClean="0"/>
            </a:br>
            <a:r>
              <a:rPr lang="en-US" dirty="0" smtClean="0"/>
              <a:t>&amp; Edge Detection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Dr. Rongzhong Li</a:t>
            </a:r>
          </a:p>
          <a:p>
            <a:r>
              <a:rPr lang="en-US" dirty="0"/>
              <a:t>CSC391/691 Fall 2016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1137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Origin of Edges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9584" y="1852702"/>
            <a:ext cx="2809713" cy="3064435"/>
          </a:xfrm>
        </p:spPr>
        <p:txBody>
          <a:bodyPr/>
          <a:lstStyle/>
          <a:p>
            <a:r>
              <a:rPr lang="en-US" sz="2800" dirty="0" smtClean="0">
                <a:solidFill>
                  <a:schemeClr val="bg1">
                    <a:lumMod val="10000"/>
                  </a:schemeClr>
                </a:solidFill>
              </a:rPr>
              <a:t> Discontinuity</a:t>
            </a:r>
            <a:endParaRPr lang="en-US" sz="2800" dirty="0">
              <a:solidFill>
                <a:schemeClr val="bg1">
                  <a:lumMod val="10000"/>
                </a:schemeClr>
              </a:solidFill>
            </a:endParaRPr>
          </a:p>
          <a:p>
            <a:endParaRPr lang="en-US" sz="2000" dirty="0" smtClean="0"/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rgbClr val="0000FF"/>
                </a:solidFill>
              </a:rPr>
              <a:t>Surface normal 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rgbClr val="008000"/>
                </a:solidFill>
              </a:rPr>
              <a:t>Surface color</a:t>
            </a:r>
            <a:endParaRPr lang="en-US" dirty="0">
              <a:solidFill>
                <a:srgbClr val="008000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rgbClr val="FF0000"/>
                </a:solidFill>
              </a:rPr>
              <a:t>Illumination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rgbClr val="660066"/>
                </a:solidFill>
              </a:rPr>
              <a:t>Depth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rgbClr val="FF6600"/>
                </a:solidFill>
              </a:rPr>
              <a:t>Material</a:t>
            </a:r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dirty="0"/>
              <a:t>e</a:t>
            </a:r>
            <a:r>
              <a:rPr lang="en-US" dirty="0" smtClean="0"/>
              <a:t>tc.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43987" y="1015424"/>
            <a:ext cx="723086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What is causing edges in an image?</a:t>
            </a:r>
            <a:endParaRPr lang="en-US" sz="3200" b="1" dirty="0"/>
          </a:p>
        </p:txBody>
      </p:sp>
      <p:pic>
        <p:nvPicPr>
          <p:cNvPr id="6" name="Picture 5" descr="Recreated_colored_terracotta_warrior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423" y="1628589"/>
            <a:ext cx="5707529" cy="4572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393" y="1628589"/>
            <a:ext cx="5705286" cy="4572000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 bwMode="auto">
          <a:xfrm flipH="1">
            <a:off x="4490901" y="3349812"/>
            <a:ext cx="687292" cy="388471"/>
          </a:xfrm>
          <a:prstGeom prst="straightConnector1">
            <a:avLst/>
          </a:prstGeom>
          <a:noFill/>
          <a:ln w="38100" cap="flat" cmpd="sng" algn="ctr">
            <a:solidFill>
              <a:srgbClr val="660066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2" name="Straight Arrow Connector 11"/>
          <p:cNvCxnSpPr/>
          <p:nvPr/>
        </p:nvCxnSpPr>
        <p:spPr bwMode="auto">
          <a:xfrm flipH="1">
            <a:off x="2514513" y="4751296"/>
            <a:ext cx="579716" cy="285374"/>
          </a:xfrm>
          <a:prstGeom prst="straightConnector1">
            <a:avLst/>
          </a:prstGeom>
          <a:noFill/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4" name="Straight Arrow Connector 13"/>
          <p:cNvCxnSpPr/>
          <p:nvPr/>
        </p:nvCxnSpPr>
        <p:spPr bwMode="auto">
          <a:xfrm flipV="1">
            <a:off x="2584828" y="5653739"/>
            <a:ext cx="300224" cy="352616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7" name="Straight Arrow Connector 16"/>
          <p:cNvCxnSpPr/>
          <p:nvPr/>
        </p:nvCxnSpPr>
        <p:spPr bwMode="auto">
          <a:xfrm>
            <a:off x="2929875" y="2841812"/>
            <a:ext cx="461499" cy="508000"/>
          </a:xfrm>
          <a:prstGeom prst="straightConnector1">
            <a:avLst/>
          </a:prstGeom>
          <a:noFill/>
          <a:ln w="38100" cap="flat" cmpd="sng" algn="ctr">
            <a:solidFill>
              <a:srgbClr val="008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9" name="Straight Arrow Connector 18"/>
          <p:cNvCxnSpPr/>
          <p:nvPr/>
        </p:nvCxnSpPr>
        <p:spPr bwMode="auto">
          <a:xfrm>
            <a:off x="884223" y="3556001"/>
            <a:ext cx="0" cy="627529"/>
          </a:xfrm>
          <a:prstGeom prst="straightConnector1">
            <a:avLst/>
          </a:prstGeom>
          <a:noFill/>
          <a:ln w="38100" cap="flat" cmpd="sng" algn="ctr">
            <a:solidFill>
              <a:srgbClr val="FF66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6" name="Straight Arrow Connector 25"/>
          <p:cNvCxnSpPr/>
          <p:nvPr/>
        </p:nvCxnSpPr>
        <p:spPr bwMode="auto">
          <a:xfrm flipH="1">
            <a:off x="5933679" y="5348941"/>
            <a:ext cx="670321" cy="663383"/>
          </a:xfrm>
          <a:prstGeom prst="straightConnector1">
            <a:avLst/>
          </a:prstGeom>
          <a:noFill/>
          <a:ln w="38100" cap="flat" cmpd="sng" algn="ctr">
            <a:solidFill>
              <a:srgbClr val="8C6B2B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4114567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Edges in </a:t>
            </a:r>
            <a:r>
              <a:rPr lang="en-US" dirty="0"/>
              <a:t>Image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826" y="1163242"/>
            <a:ext cx="2255520" cy="2286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8813" y="1163242"/>
            <a:ext cx="2629912" cy="2286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8694" y="3886200"/>
            <a:ext cx="2255520" cy="2286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1826" y="3886200"/>
            <a:ext cx="2255520" cy="2286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32601" y="3886200"/>
            <a:ext cx="2255520" cy="2286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132602" y="1308068"/>
            <a:ext cx="2255520" cy="20067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b="1" dirty="0"/>
              <a:t>Not that easy!</a:t>
            </a:r>
          </a:p>
          <a:p>
            <a:pPr marL="342900" indent="-342900" algn="l">
              <a:buFont typeface="Arial"/>
              <a:buChar char="•"/>
            </a:pPr>
            <a:r>
              <a:rPr lang="en-US" altLang="zh-CN" sz="1800" dirty="0"/>
              <a:t>Brightness</a:t>
            </a:r>
            <a:r>
              <a:rPr lang="zh-CN" altLang="en-US" sz="1800" dirty="0"/>
              <a:t> </a:t>
            </a:r>
            <a:r>
              <a:rPr lang="en-US" altLang="zh-CN" sz="1800" dirty="0" smtClean="0"/>
              <a:t>scale</a:t>
            </a:r>
          </a:p>
          <a:p>
            <a:pPr marL="342900" indent="-342900" algn="l">
              <a:buFont typeface="Arial"/>
              <a:buChar char="•"/>
            </a:pPr>
            <a:r>
              <a:rPr lang="en-US" altLang="zh-CN" sz="1800" dirty="0" smtClean="0"/>
              <a:t>Noise	</a:t>
            </a:r>
          </a:p>
          <a:p>
            <a:pPr marL="342900" indent="-342900" algn="l">
              <a:buFont typeface="Arial"/>
              <a:buChar char="•"/>
            </a:pPr>
            <a:r>
              <a:rPr lang="en-US" altLang="zh-CN" sz="1800" dirty="0" smtClean="0"/>
              <a:t>Thickness	</a:t>
            </a:r>
          </a:p>
          <a:p>
            <a:pPr marL="342900" indent="-342900" algn="l">
              <a:buFont typeface="Arial"/>
              <a:buChar char="•"/>
            </a:pPr>
            <a:r>
              <a:rPr lang="en-US" altLang="zh-CN" sz="1800" dirty="0" smtClean="0"/>
              <a:t>Discontinuity		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784427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Rescaling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5613" y="1166911"/>
            <a:ext cx="8226425" cy="3420034"/>
          </a:xfrm>
        </p:spPr>
        <p:txBody>
          <a:bodyPr/>
          <a:lstStyle/>
          <a:p>
            <a:r>
              <a:rPr lang="en-US" dirty="0" smtClean="0"/>
              <a:t>When visualizing the gradient, the image turns out to be mostly dark.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9313" y="2138081"/>
            <a:ext cx="2255520" cy="2286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766" y="2138081"/>
            <a:ext cx="2255520" cy="2286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7860" y="2138081"/>
            <a:ext cx="2255520" cy="2286000"/>
          </a:xfrm>
          <a:prstGeom prst="rect">
            <a:avLst/>
          </a:prstGeom>
        </p:spPr>
      </p:pic>
      <p:pic>
        <p:nvPicPr>
          <p:cNvPr id="8" name="Picture 7" descr="Screen Shot 2016-09-30 at 1.09.34 AM.png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6930" y="4586945"/>
            <a:ext cx="4800600" cy="161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932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4235" y="1346200"/>
            <a:ext cx="8830237" cy="4572000"/>
          </a:xfrm>
        </p:spPr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en-US" sz="2000" dirty="0" smtClean="0"/>
              <a:t>Effects on gradient calculation?</a:t>
            </a:r>
          </a:p>
          <a:p>
            <a:pPr marL="342900" indent="-342900">
              <a:buFont typeface="Arial"/>
              <a:buChar char="•"/>
            </a:pPr>
            <a:endParaRPr lang="en-US" sz="2000" dirty="0" smtClean="0"/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Where does noise come from?</a:t>
            </a:r>
          </a:p>
          <a:p>
            <a:r>
              <a:rPr lang="en-US" altLang="zh-CN" sz="2000" dirty="0" smtClean="0"/>
              <a:t>  - Shot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noise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-&gt;</a:t>
            </a:r>
            <a:r>
              <a:rPr lang="zh-CN" altLang="en-US" sz="2000" dirty="0" smtClean="0"/>
              <a:t> </a:t>
            </a:r>
            <a:r>
              <a:rPr lang="en-US" sz="2000" dirty="0" smtClean="0"/>
              <a:t>Photon fluctuation </a:t>
            </a:r>
          </a:p>
          <a:p>
            <a:r>
              <a:rPr lang="en-US" altLang="zh-CN" sz="2000" dirty="0" smtClean="0"/>
              <a:t>  - Dark noise -&gt;</a:t>
            </a:r>
            <a:r>
              <a:rPr lang="zh-CN" altLang="en-US" sz="2000" dirty="0" smtClean="0"/>
              <a:t> </a:t>
            </a:r>
            <a:r>
              <a:rPr lang="en-US" altLang="zh-CN" sz="2000" dirty="0"/>
              <a:t>E</a:t>
            </a:r>
            <a:r>
              <a:rPr lang="en-US" altLang="zh-CN" sz="2000" dirty="0" smtClean="0"/>
              <a:t>lectron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fluctuation</a:t>
            </a:r>
          </a:p>
          <a:p>
            <a:r>
              <a:rPr lang="en-US" altLang="zh-CN" sz="2000" dirty="0" smtClean="0"/>
              <a:t>  - Read noise -&gt; Reading error </a:t>
            </a:r>
          </a:p>
          <a:p>
            <a:r>
              <a:rPr lang="en-US" altLang="zh-CN" sz="2000" dirty="0" smtClean="0"/>
              <a:t>  - Irrelevant details</a:t>
            </a:r>
          </a:p>
          <a:p>
            <a:endParaRPr lang="en-US" altLang="zh-CN" sz="2000" dirty="0"/>
          </a:p>
          <a:p>
            <a:pPr marL="342900" indent="-342900">
              <a:buFont typeface="Arial"/>
              <a:buChar char="•"/>
            </a:pPr>
            <a:r>
              <a:rPr lang="en-US" altLang="zh-CN" sz="2000" dirty="0" smtClean="0"/>
              <a:t>Noise comes from reality and cause distraction. </a:t>
            </a:r>
          </a:p>
          <a:p>
            <a:pPr marL="342900" indent="-342900">
              <a:buFont typeface="Arial"/>
              <a:buChar char="•"/>
            </a:pPr>
            <a:endParaRPr lang="en-US" altLang="zh-CN" sz="2000" dirty="0"/>
          </a:p>
          <a:p>
            <a:pPr marL="342900" indent="-342900">
              <a:buFont typeface="Arial"/>
              <a:buChar char="•"/>
            </a:pPr>
            <a:r>
              <a:rPr lang="en-US" altLang="zh-CN" sz="2000" dirty="0" smtClean="0"/>
              <a:t>Computer vision is to find meaningful elements through abstraction.</a:t>
            </a:r>
          </a:p>
          <a:p>
            <a:pPr marL="342900" indent="-342900">
              <a:buFont typeface="Arial"/>
              <a:buChar char="•"/>
            </a:pPr>
            <a:endParaRPr lang="en-US" altLang="zh-CN" sz="2000" dirty="0"/>
          </a:p>
          <a:p>
            <a:pPr marL="342900" indent="-342900">
              <a:buFont typeface="Arial"/>
              <a:buChar char="•"/>
            </a:pPr>
            <a:r>
              <a:rPr lang="en-US" altLang="zh-CN" sz="2000" dirty="0" smtClean="0"/>
              <a:t>How to remove noise?</a:t>
            </a:r>
          </a:p>
          <a:p>
            <a:endParaRPr lang="en-US" sz="2000" dirty="0"/>
          </a:p>
        </p:txBody>
      </p:sp>
      <p:pic>
        <p:nvPicPr>
          <p:cNvPr id="4" name="Picture 3" descr="Screen Shot 2016-09-30 at 1.28.34 AM.png"/>
          <p:cNvPicPr>
            <a:picLocks noChangeAspect="1"/>
          </p:cNvPicPr>
          <p:nvPr/>
        </p:nvPicPr>
        <p:blipFill>
          <a:blip r:embed="rId3">
            <a:clrChange>
              <a:clrFrom>
                <a:srgbClr val="FEFFFF"/>
              </a:clrFrom>
              <a:clrTo>
                <a:srgbClr val="FE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6298" y="1225176"/>
            <a:ext cx="4828174" cy="3140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447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79059" y="0"/>
            <a:ext cx="6200588" cy="914400"/>
          </a:xfrm>
        </p:spPr>
        <p:txBody>
          <a:bodyPr/>
          <a:lstStyle/>
          <a:p>
            <a:r>
              <a:rPr lang="en-US" dirty="0" smtClean="0"/>
              <a:t>Smooth First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creen Shot 2016-09-30 at 2.06.46 AM.png"/>
          <p:cNvPicPr>
            <a:picLocks noChangeAspect="1"/>
          </p:cNvPicPr>
          <p:nvPr/>
        </p:nvPicPr>
        <p:blipFill>
          <a:blip r:embed="rId2">
            <a:clrChange>
              <a:clrFrom>
                <a:srgbClr val="FEFFFF"/>
              </a:clrFrom>
              <a:clrTo>
                <a:srgbClr val="FE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677" y="989105"/>
            <a:ext cx="7278087" cy="5360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905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Derivative of Gaussian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5613" y="1032437"/>
            <a:ext cx="8226425" cy="4572000"/>
          </a:xfrm>
        </p:spPr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en-US" sz="2000" b="0" dirty="0"/>
              <a:t>Differentiation is </a:t>
            </a:r>
            <a:r>
              <a:rPr lang="en-US" sz="2000" b="0" dirty="0" smtClean="0"/>
              <a:t>convolution</a:t>
            </a:r>
          </a:p>
          <a:p>
            <a:pPr marL="342900" indent="-342900">
              <a:buFont typeface="Arial"/>
              <a:buChar char="•"/>
            </a:pPr>
            <a:endParaRPr lang="en-US" sz="2000" b="0" dirty="0"/>
          </a:p>
          <a:p>
            <a:pPr marL="342900" indent="-342900">
              <a:buFont typeface="Arial"/>
              <a:buChar char="•"/>
            </a:pPr>
            <a:endParaRPr lang="en-US" sz="2000" b="0" dirty="0" smtClean="0"/>
          </a:p>
          <a:p>
            <a:pPr marL="342900" indent="-342900">
              <a:buFont typeface="Arial"/>
              <a:buChar char="•"/>
            </a:pPr>
            <a:r>
              <a:rPr lang="en-US" sz="2000" b="0" dirty="0" smtClean="0"/>
              <a:t>Convolution is associative</a:t>
            </a:r>
          </a:p>
          <a:p>
            <a:pPr marL="342900" indent="-342900">
              <a:buFont typeface="Arial"/>
              <a:buChar char="•"/>
            </a:pPr>
            <a:endParaRPr lang="en-US" sz="2000" b="0" dirty="0"/>
          </a:p>
          <a:p>
            <a:pPr marL="342900" indent="-342900">
              <a:buFont typeface="Arial"/>
              <a:buChar char="•"/>
            </a:pPr>
            <a:endParaRPr lang="en-US" sz="2000" b="0" dirty="0" smtClean="0"/>
          </a:p>
          <a:p>
            <a:pPr marL="342900" indent="-342900">
              <a:buFont typeface="Arial"/>
              <a:buChar char="•"/>
            </a:pPr>
            <a:endParaRPr lang="en-US" sz="2000" b="0" dirty="0" smtClean="0"/>
          </a:p>
          <a:p>
            <a:pPr marL="342900" indent="-342900">
              <a:buFont typeface="Arial"/>
              <a:buChar char="•"/>
            </a:pPr>
            <a:endParaRPr lang="en-US" sz="2000" b="0" dirty="0"/>
          </a:p>
          <a:p>
            <a:pPr marL="342900" indent="-342900">
              <a:buFont typeface="Arial"/>
              <a:buChar char="•"/>
            </a:pPr>
            <a:endParaRPr lang="en-US" sz="2000" b="0" dirty="0" smtClean="0"/>
          </a:p>
          <a:p>
            <a:pPr marL="342900" indent="-342900">
              <a:buFont typeface="Arial"/>
              <a:buChar char="•"/>
            </a:pPr>
            <a:endParaRPr lang="en-US" sz="2000" b="0" dirty="0"/>
          </a:p>
          <a:p>
            <a:pPr marL="342900" indent="-342900">
              <a:buFont typeface="Arial"/>
              <a:buChar char="•"/>
            </a:pPr>
            <a:endParaRPr lang="en-US" sz="2000" b="0" dirty="0" smtClean="0"/>
          </a:p>
          <a:p>
            <a:pPr marL="342900" indent="-342900">
              <a:buFont typeface="Arial"/>
              <a:buChar char="•"/>
            </a:pPr>
            <a:endParaRPr lang="en-US" sz="2000" b="0" dirty="0" smtClean="0"/>
          </a:p>
          <a:p>
            <a:pPr marL="342900" indent="-342900">
              <a:buFont typeface="Arial"/>
              <a:buChar char="•"/>
            </a:pPr>
            <a:endParaRPr lang="en-US" sz="2000" b="0" dirty="0"/>
          </a:p>
          <a:p>
            <a:pPr marL="342900" indent="-342900">
              <a:buFont typeface="Arial"/>
              <a:buChar char="•"/>
            </a:pPr>
            <a:r>
              <a:rPr lang="en-US" sz="2000" b="0" dirty="0" err="1" smtClean="0"/>
              <a:t>Laplacian</a:t>
            </a:r>
            <a:r>
              <a:rPr lang="en-US" sz="2000" b="0" dirty="0" smtClean="0"/>
              <a:t> of Gaussian: Pre-calculated to reduce operations</a:t>
            </a:r>
            <a:endParaRPr lang="en-US" sz="2000" dirty="0"/>
          </a:p>
        </p:txBody>
      </p:sp>
      <p:pic>
        <p:nvPicPr>
          <p:cNvPr id="4" name="Picture 3" descr="Screen Shot 2016-09-30 at 2.13.31 AM.png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8235" y="1450789"/>
            <a:ext cx="2937062" cy="764189"/>
          </a:xfrm>
          <a:prstGeom prst="rect">
            <a:avLst/>
          </a:prstGeom>
        </p:spPr>
      </p:pic>
      <p:pic>
        <p:nvPicPr>
          <p:cNvPr id="5" name="Picture 4" descr="Screen Shot 2016-09-30 at 2.14.11 AM.png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EFFFF"/>
              </a:clrFrom>
              <a:clrTo>
                <a:srgbClr val="FE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14"/>
          <a:stretch/>
        </p:blipFill>
        <p:spPr>
          <a:xfrm>
            <a:off x="51513" y="2510118"/>
            <a:ext cx="5589905" cy="3326126"/>
          </a:xfrm>
          <a:prstGeom prst="rect">
            <a:avLst/>
          </a:prstGeom>
        </p:spPr>
      </p:pic>
      <p:pic>
        <p:nvPicPr>
          <p:cNvPr id="7" name="Picture 6" descr="Screen Shot 2016-09-30 at 2.57.15 AM.png"/>
          <p:cNvPicPr>
            <a:picLocks noChangeAspect="1"/>
          </p:cNvPicPr>
          <p:nvPr/>
        </p:nvPicPr>
        <p:blipFill>
          <a:blip r:embed="rId4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9890" y="2734236"/>
            <a:ext cx="3444109" cy="2572872"/>
          </a:xfrm>
          <a:prstGeom prst="rect">
            <a:avLst/>
          </a:prstGeom>
        </p:spPr>
      </p:pic>
      <p:sp>
        <p:nvSpPr>
          <p:cNvPr id="8" name="Left-Right Arrow 7"/>
          <p:cNvSpPr/>
          <p:nvPr/>
        </p:nvSpPr>
        <p:spPr bwMode="auto">
          <a:xfrm>
            <a:off x="2840229" y="3585883"/>
            <a:ext cx="2442605" cy="971177"/>
          </a:xfrm>
          <a:prstGeom prst="leftRightArrow">
            <a:avLst/>
          </a:prstGeom>
          <a:solidFill>
            <a:srgbClr val="3366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Arial" pitchFamily="-112" charset="0"/>
              </a:rPr>
              <a:t>Log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Arial" pitchFamily="-11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646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Smoothing Parameters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9731" y="1268507"/>
            <a:ext cx="2862729" cy="1077258"/>
          </a:xfrm>
        </p:spPr>
        <p:txBody>
          <a:bodyPr/>
          <a:lstStyle/>
          <a:p>
            <a:r>
              <a:rPr lang="en-US" dirty="0" smtClean="0"/>
              <a:t>Gaussian </a:t>
            </a:r>
          </a:p>
          <a:p>
            <a:r>
              <a:rPr lang="en-US" dirty="0" smtClean="0"/>
              <a:t>Blurring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10" name="Picture 9" descr="Screen Shot 2016-09-30 at 1.45.37 AM.png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9882" y="3554507"/>
            <a:ext cx="5632824" cy="2842094"/>
          </a:xfrm>
          <a:prstGeom prst="rect">
            <a:avLst/>
          </a:prstGeom>
        </p:spPr>
      </p:pic>
      <p:pic>
        <p:nvPicPr>
          <p:cNvPr id="12" name="Picture 11" descr="Screen Shot 2016-09-30 at 1.57.16 AM.pn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9882" y="1135528"/>
            <a:ext cx="5737412" cy="2314877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679731" y="3911236"/>
            <a:ext cx="2061882" cy="9048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b="1" dirty="0" smtClean="0">
                <a:latin typeface="+mn-lt"/>
              </a:rPr>
              <a:t>Median </a:t>
            </a:r>
            <a:endParaRPr lang="en-US" b="1" dirty="0">
              <a:latin typeface="+mn-lt"/>
            </a:endParaRPr>
          </a:p>
          <a:p>
            <a:pPr algn="l"/>
            <a:r>
              <a:rPr lang="en-US" b="1" dirty="0">
                <a:latin typeface="+mn-lt"/>
              </a:rPr>
              <a:t>Blurring</a:t>
            </a:r>
          </a:p>
        </p:txBody>
      </p:sp>
      <p:sp>
        <p:nvSpPr>
          <p:cNvPr id="14" name="Rounded Rectangle 13"/>
          <p:cNvSpPr/>
          <p:nvPr/>
        </p:nvSpPr>
        <p:spPr bwMode="auto">
          <a:xfrm>
            <a:off x="6813176" y="3569449"/>
            <a:ext cx="1509059" cy="2795492"/>
          </a:xfrm>
          <a:prstGeom prst="roundRect">
            <a:avLst/>
          </a:prstGeom>
          <a:solidFill>
            <a:srgbClr val="66006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</a:rPr>
              <a:t>Magic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319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 animBg="1"/>
      <p:bldP spid="14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en-US" dirty="0" smtClean="0"/>
              <a:t>Non-maximum Suppression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2825" y="5229407"/>
            <a:ext cx="8130800" cy="1135534"/>
          </a:xfrm>
        </p:spPr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en-US" b="0" dirty="0"/>
              <a:t>Check if pixel is local maximum along </a:t>
            </a:r>
            <a:r>
              <a:rPr lang="en-US" b="0" dirty="0" smtClean="0"/>
              <a:t>gradient direction.</a:t>
            </a:r>
          </a:p>
          <a:p>
            <a:pPr marL="342900" indent="-342900">
              <a:buFont typeface="Arial"/>
              <a:buChar char="•"/>
            </a:pPr>
            <a:r>
              <a:rPr lang="en-US" b="0" dirty="0"/>
              <a:t>S</a:t>
            </a:r>
            <a:r>
              <a:rPr lang="en-US" b="0" dirty="0" smtClean="0"/>
              <a:t>elect </a:t>
            </a:r>
            <a:r>
              <a:rPr lang="en-US" b="0" dirty="0"/>
              <a:t>single max across width of </a:t>
            </a:r>
            <a:r>
              <a:rPr lang="en-US" b="0" dirty="0" smtClean="0"/>
              <a:t>the edge.</a:t>
            </a:r>
            <a:endParaRPr lang="en-US" dirty="0"/>
          </a:p>
        </p:txBody>
      </p:sp>
      <p:pic>
        <p:nvPicPr>
          <p:cNvPr id="4" name="Picture 3" descr="Screen Shot 2016-09-30 at 2.25.04 AM.png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080"/>
          <a:stretch/>
        </p:blipFill>
        <p:spPr>
          <a:xfrm flipH="1" flipV="1">
            <a:off x="4736353" y="914399"/>
            <a:ext cx="3929528" cy="4192595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 bwMode="auto">
          <a:xfrm flipH="1" flipV="1">
            <a:off x="7246471" y="2539999"/>
            <a:ext cx="717177" cy="657412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pic>
        <p:nvPicPr>
          <p:cNvPr id="11" name="Picture 10" descr="Screen Shot 2016-09-30 at 2.30.11 AM.png"/>
          <p:cNvPicPr>
            <a:picLocks noChangeAspect="1"/>
          </p:cNvPicPr>
          <p:nvPr/>
        </p:nvPicPr>
        <p:blipFill>
          <a:blip r:embed="rId3">
            <a:clrChange>
              <a:clrFrom>
                <a:srgbClr val="FEFFFF"/>
              </a:clrFrom>
              <a:clrTo>
                <a:srgbClr val="FE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710" y="914401"/>
            <a:ext cx="4228351" cy="4192594"/>
          </a:xfrm>
          <a:prstGeom prst="rect">
            <a:avLst/>
          </a:prstGeom>
        </p:spPr>
      </p:pic>
      <p:sp>
        <p:nvSpPr>
          <p:cNvPr id="12" name="Oval 11"/>
          <p:cNvSpPr/>
          <p:nvPr/>
        </p:nvSpPr>
        <p:spPr bwMode="auto">
          <a:xfrm rot="19752689">
            <a:off x="2820134" y="3854499"/>
            <a:ext cx="621488" cy="777589"/>
          </a:xfrm>
          <a:prstGeom prst="ellipse">
            <a:avLst/>
          </a:prstGeom>
          <a:noFill/>
          <a:ln w="381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9461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5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Linking and </a:t>
            </a:r>
            <a:r>
              <a:rPr lang="en-US" dirty="0" err="1" smtClean="0"/>
              <a:t>Thresholding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5613" y="1074371"/>
            <a:ext cx="8226425" cy="4572000"/>
          </a:xfrm>
        </p:spPr>
        <p:txBody>
          <a:bodyPr/>
          <a:lstStyle/>
          <a:p>
            <a:r>
              <a:rPr lang="en-US" b="0" dirty="0"/>
              <a:t>Use a high threshold to start edge curves, and a</a:t>
            </a:r>
          </a:p>
          <a:p>
            <a:r>
              <a:rPr lang="en-US" b="0" dirty="0"/>
              <a:t>low threshold to continue them.</a:t>
            </a:r>
            <a:endParaRPr lang="en-US" dirty="0"/>
          </a:p>
        </p:txBody>
      </p:sp>
      <p:pic>
        <p:nvPicPr>
          <p:cNvPr id="4" name="Picture 3" descr="Screen Shot 2016-09-30 at 2.30.11 AM.png"/>
          <p:cNvPicPr>
            <a:picLocks noChangeAspect="1"/>
          </p:cNvPicPr>
          <p:nvPr/>
        </p:nvPicPr>
        <p:blipFill>
          <a:blip r:embed="rId2">
            <a:clrChange>
              <a:clrFrom>
                <a:srgbClr val="FEFFFF"/>
              </a:clrFrom>
              <a:clrTo>
                <a:srgbClr val="FE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736" y="2086086"/>
            <a:ext cx="4228351" cy="4192594"/>
          </a:xfrm>
          <a:prstGeom prst="rect">
            <a:avLst/>
          </a:prstGeom>
        </p:spPr>
      </p:pic>
      <p:pic>
        <p:nvPicPr>
          <p:cNvPr id="5" name="Picture 4" descr="Screen Shot 2016-09-30 at 2.36.04 AM.png"/>
          <p:cNvPicPr>
            <a:picLocks noChangeAspect="1"/>
          </p:cNvPicPr>
          <p:nvPr/>
        </p:nvPicPr>
        <p:blipFill>
          <a:blip r:embed="rId3">
            <a:clrChange>
              <a:clrFrom>
                <a:srgbClr val="FEFFFF"/>
              </a:clrFrom>
              <a:clrTo>
                <a:srgbClr val="FE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467616" flipV="1">
            <a:off x="2788056" y="3739032"/>
            <a:ext cx="4609198" cy="1192695"/>
          </a:xfrm>
          <a:prstGeom prst="rect">
            <a:avLst/>
          </a:prstGeom>
        </p:spPr>
      </p:pic>
      <p:pic>
        <p:nvPicPr>
          <p:cNvPr id="7" name="Picture 6" descr="Screen Shot 2016-09-30 at 2.39.03 AM.png"/>
          <p:cNvPicPr>
            <a:picLocks noChangeAspect="1"/>
          </p:cNvPicPr>
          <p:nvPr/>
        </p:nvPicPr>
        <p:blipFill>
          <a:blip r:embed="rId4">
            <a:clrChange>
              <a:clrFrom>
                <a:srgbClr val="FEFFFF"/>
              </a:clrFrom>
              <a:clrTo>
                <a:srgbClr val="FE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0166" y="2005503"/>
            <a:ext cx="3233834" cy="4347882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 bwMode="auto">
          <a:xfrm rot="614060">
            <a:off x="642470" y="4570606"/>
            <a:ext cx="478118" cy="1075765"/>
          </a:xfrm>
          <a:prstGeom prst="roundRect">
            <a:avLst>
              <a:gd name="adj" fmla="val 32292"/>
            </a:avLst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</a:endParaRPr>
          </a:p>
        </p:txBody>
      </p:sp>
      <p:sp>
        <p:nvSpPr>
          <p:cNvPr id="10" name="Rounded Rectangle 9"/>
          <p:cNvSpPr/>
          <p:nvPr/>
        </p:nvSpPr>
        <p:spPr bwMode="auto">
          <a:xfrm>
            <a:off x="4340323" y="2005503"/>
            <a:ext cx="1651089" cy="4347882"/>
          </a:xfrm>
          <a:prstGeom prst="roundRect">
            <a:avLst>
              <a:gd name="adj" fmla="val 32292"/>
            </a:avLst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6497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Canny Edge Detection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77369" y="3481293"/>
            <a:ext cx="7029917" cy="3766671"/>
          </a:xfrm>
        </p:spPr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en-US" sz="2000" b="0" dirty="0"/>
              <a:t>Filter image with derivative of </a:t>
            </a:r>
            <a:r>
              <a:rPr lang="en-US" sz="2000" b="0" dirty="0" smtClean="0"/>
              <a:t>Gaussian (</a:t>
            </a:r>
            <a:r>
              <a:rPr lang="en-US" sz="2000" b="0" dirty="0" err="1" smtClean="0"/>
              <a:t>LoG</a:t>
            </a:r>
            <a:r>
              <a:rPr lang="en-US" sz="2000" b="0" dirty="0" smtClean="0"/>
              <a:t>)</a:t>
            </a:r>
            <a:endParaRPr lang="en-US" sz="2000" b="0" dirty="0"/>
          </a:p>
          <a:p>
            <a:pPr marL="342900" indent="-342900">
              <a:buFont typeface="Arial"/>
              <a:buChar char="•"/>
            </a:pPr>
            <a:r>
              <a:rPr lang="en-US" sz="2000" b="0" dirty="0" smtClean="0"/>
              <a:t>Find </a:t>
            </a:r>
            <a:r>
              <a:rPr lang="en-US" sz="2000" b="0" dirty="0"/>
              <a:t>magnitude and orientation of </a:t>
            </a:r>
            <a:r>
              <a:rPr lang="en-US" sz="2000" b="0" dirty="0" smtClean="0"/>
              <a:t>gradient</a:t>
            </a:r>
            <a:endParaRPr lang="en-US" sz="2000" b="0" dirty="0"/>
          </a:p>
          <a:p>
            <a:pPr marL="342900" indent="-342900">
              <a:buFont typeface="Arial"/>
              <a:buChar char="•"/>
            </a:pPr>
            <a:r>
              <a:rPr lang="en-US" sz="2000" b="0" dirty="0" smtClean="0"/>
              <a:t>Non</a:t>
            </a:r>
            <a:r>
              <a:rPr lang="en-US" sz="2000" b="0" dirty="0"/>
              <a:t>-maximum suppression:</a:t>
            </a:r>
          </a:p>
          <a:p>
            <a:r>
              <a:rPr lang="en-US" sz="2000" b="0" dirty="0" smtClean="0"/>
              <a:t>  - Thin </a:t>
            </a:r>
            <a:r>
              <a:rPr lang="en-US" sz="2000" b="0" dirty="0"/>
              <a:t>wide “ridges” down to single pixel </a:t>
            </a:r>
            <a:r>
              <a:rPr lang="en-US" sz="2000" b="0" dirty="0" smtClean="0"/>
              <a:t>width</a:t>
            </a:r>
            <a:endParaRPr lang="en-US" sz="2000" b="0" dirty="0"/>
          </a:p>
          <a:p>
            <a:pPr marL="342900" indent="-342900">
              <a:buFont typeface="Arial"/>
              <a:buChar char="•"/>
            </a:pPr>
            <a:r>
              <a:rPr lang="en-US" sz="2000" b="0" dirty="0" smtClean="0"/>
              <a:t>Linking </a:t>
            </a:r>
            <a:r>
              <a:rPr lang="en-US" sz="2000" b="0" dirty="0"/>
              <a:t>and </a:t>
            </a:r>
            <a:r>
              <a:rPr lang="en-US" sz="2000" b="0" dirty="0" err="1"/>
              <a:t>thresholding</a:t>
            </a:r>
            <a:r>
              <a:rPr lang="en-US" sz="2000" b="0" dirty="0"/>
              <a:t> (hysteresis):</a:t>
            </a:r>
          </a:p>
          <a:p>
            <a:r>
              <a:rPr lang="en-US" sz="2000" b="0" dirty="0" smtClean="0"/>
              <a:t>  - Define </a:t>
            </a:r>
            <a:r>
              <a:rPr lang="en-US" sz="2000" b="0" dirty="0"/>
              <a:t>two thresholds: low and high</a:t>
            </a:r>
          </a:p>
          <a:p>
            <a:r>
              <a:rPr lang="en-US" sz="2000" b="0" dirty="0" smtClean="0"/>
              <a:t>  - Use </a:t>
            </a:r>
            <a:r>
              <a:rPr lang="en-US" sz="2000" b="0" dirty="0"/>
              <a:t>the high threshold to start edge curves and the </a:t>
            </a:r>
            <a:endParaRPr lang="en-US" sz="2000" b="0" dirty="0" smtClean="0"/>
          </a:p>
          <a:p>
            <a:r>
              <a:rPr lang="en-US" sz="2000" b="0" dirty="0"/>
              <a:t> </a:t>
            </a:r>
            <a:r>
              <a:rPr lang="en-US" sz="2000" b="0" dirty="0" smtClean="0"/>
              <a:t>   low threshold </a:t>
            </a:r>
            <a:r>
              <a:rPr lang="en-US" sz="2000" b="0" dirty="0"/>
              <a:t>to continue them</a:t>
            </a:r>
            <a:endParaRPr lang="en-US" sz="2000" dirty="0"/>
          </a:p>
        </p:txBody>
      </p:sp>
      <p:pic>
        <p:nvPicPr>
          <p:cNvPr id="4" name="Picture 3" descr="Screen Shot 2016-09-30 at 2.47.35 AM.png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233" y="975090"/>
            <a:ext cx="6693647" cy="2485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115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1909" y="0"/>
            <a:ext cx="6168232" cy="914400"/>
          </a:xfrm>
        </p:spPr>
        <p:txBody>
          <a:bodyPr/>
          <a:lstStyle/>
          <a:p>
            <a:r>
              <a:rPr lang="en-US" dirty="0" smtClean="0"/>
              <a:t>Short Discussion on</a:t>
            </a:r>
            <a:br>
              <a:rPr lang="en-US" dirty="0" smtClean="0"/>
            </a:br>
            <a:r>
              <a:rPr lang="en-US" dirty="0" smtClean="0"/>
              <a:t> Basic Pixel Operations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5612" y="1600200"/>
            <a:ext cx="7788853" cy="959583"/>
          </a:xfrm>
        </p:spPr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en-US" dirty="0" smtClean="0"/>
              <a:t>What CV functionality can you achieve with previously learnt basic pixel operations?</a:t>
            </a:r>
          </a:p>
          <a:p>
            <a:pPr marL="342900" indent="-342900">
              <a:buFont typeface="Arial"/>
              <a:buChar char="•"/>
            </a:pPr>
            <a:endParaRPr lang="en-US" dirty="0" smtClean="0"/>
          </a:p>
        </p:txBody>
      </p:sp>
      <p:pic>
        <p:nvPicPr>
          <p:cNvPr id="4" name="Picture 3" descr="Photo on 9-28-16 at 8.45 AM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334" y="2720525"/>
            <a:ext cx="5177513" cy="345167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55612" y="2720525"/>
            <a:ext cx="4572000" cy="904863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endParaRPr lang="en-US" dirty="0">
              <a:latin typeface="+mn-lt"/>
            </a:endParaRPr>
          </a:p>
          <a:p>
            <a:pPr marL="342900" indent="-342900" algn="l">
              <a:buFont typeface="Arial"/>
              <a:buChar char="•"/>
            </a:pPr>
            <a:r>
              <a:rPr lang="en-US" b="1" dirty="0">
                <a:latin typeface="+mn-lt"/>
              </a:rPr>
              <a:t>Object tracking?</a:t>
            </a:r>
          </a:p>
        </p:txBody>
      </p:sp>
    </p:spTree>
    <p:extLst>
      <p:ext uri="{BB962C8B-B14F-4D97-AF65-F5344CB8AC3E}">
        <p14:creationId xmlns:p14="http://schemas.microsoft.com/office/powerpoint/2010/main" val="344867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Changes in Images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rcRect t="8317" b="8317"/>
          <a:stretch>
            <a:fillRect/>
          </a:stretch>
        </p:blipFill>
        <p:spPr>
          <a:xfrm>
            <a:off x="455609" y="1075647"/>
            <a:ext cx="4572000" cy="254098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609" y="3789168"/>
            <a:ext cx="4572000" cy="245349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29979" y="1075646"/>
            <a:ext cx="3438416" cy="5167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030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Gradient in Mathematics?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5613" y="3069697"/>
            <a:ext cx="4725205" cy="2478042"/>
          </a:xfrm>
        </p:spPr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en-US" sz="2000" dirty="0" smtClean="0"/>
              <a:t>The </a:t>
            </a:r>
            <a:r>
              <a:rPr lang="en-US" sz="2000" dirty="0"/>
              <a:t>gradient is a generalization of the usual concept of derivative to functions of several variables. </a:t>
            </a:r>
            <a:endParaRPr lang="en-US" sz="2000" dirty="0" smtClean="0"/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Shows how function value changes on certain directions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endParaRPr lang="en-US" sz="2000" dirty="0"/>
          </a:p>
        </p:txBody>
      </p:sp>
      <p:pic>
        <p:nvPicPr>
          <p:cNvPr id="7" name="Picture 6" descr="Screen Shot 2016-09-28 at 8.11.46 AM.png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062"/>
          <a:stretch/>
        </p:blipFill>
        <p:spPr>
          <a:xfrm>
            <a:off x="3198813" y="1484435"/>
            <a:ext cx="7391400" cy="901037"/>
          </a:xfrm>
          <a:prstGeom prst="rect">
            <a:avLst/>
          </a:prstGeom>
        </p:spPr>
      </p:pic>
      <p:pic>
        <p:nvPicPr>
          <p:cNvPr id="8" name="Picture 7" descr="Wiki_slope_in_2d.sv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5131" y="2838810"/>
            <a:ext cx="3097145" cy="3339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280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Gradients in Image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300" y="2055886"/>
            <a:ext cx="3608832" cy="3657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6240" y="2055886"/>
            <a:ext cx="4207859" cy="3657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31954" y="5776736"/>
            <a:ext cx="70876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3366FF"/>
                </a:solidFill>
              </a:rPr>
              <a:t>Imaging the direction that water flows ~~~</a:t>
            </a:r>
            <a:endParaRPr lang="en-US" sz="2800" dirty="0">
              <a:solidFill>
                <a:srgbClr val="3366FF"/>
              </a:solidFill>
            </a:endParaRPr>
          </a:p>
        </p:txBody>
      </p:sp>
      <p:pic>
        <p:nvPicPr>
          <p:cNvPr id="12" name="Picture 11" descr="Screen Shot 2016-09-28 at 8.11.46 AM.png"/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865"/>
          <a:stretch/>
        </p:blipFill>
        <p:spPr>
          <a:xfrm>
            <a:off x="911796" y="1037011"/>
            <a:ext cx="7391400" cy="998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700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Matrix Form of Derivatives</a:t>
            </a:r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2354705"/>
              </p:ext>
            </p:extLst>
          </p:nvPr>
        </p:nvGraphicFramePr>
        <p:xfrm>
          <a:off x="2638921" y="3536556"/>
          <a:ext cx="785000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500"/>
                <a:gridCol w="392500"/>
              </a:tblGrid>
              <a:tr h="262874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>
                              <a:lumMod val="10000"/>
                            </a:schemeClr>
                          </a:solidFill>
                        </a:rPr>
                        <a:t>1</a:t>
                      </a:r>
                      <a:endParaRPr lang="en-US" b="1" dirty="0">
                        <a:solidFill>
                          <a:schemeClr val="bg1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solidFill>
                          <a:schemeClr val="bg1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62874">
                <a:tc>
                  <a:txBody>
                    <a:bodyPr/>
                    <a:lstStyle/>
                    <a:p>
                      <a:pPr algn="ctr"/>
                      <a:endParaRPr lang="en-US" b="1">
                        <a:solidFill>
                          <a:schemeClr val="bg1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>
                              <a:lumMod val="10000"/>
                            </a:schemeClr>
                          </a:solidFill>
                        </a:rPr>
                        <a:t>-1</a:t>
                      </a:r>
                      <a:endParaRPr lang="en-US" b="1" dirty="0">
                        <a:solidFill>
                          <a:schemeClr val="bg1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5667585" y="3442361"/>
            <a:ext cx="3409367" cy="822527"/>
          </a:xfrm>
        </p:spPr>
        <p:txBody>
          <a:bodyPr/>
          <a:lstStyle/>
          <a:p>
            <a:r>
              <a:rPr lang="en-US" dirty="0" smtClean="0"/>
              <a:t>They can also be considered as Filters!</a:t>
            </a:r>
            <a:endParaRPr lang="en-US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046645"/>
              </p:ext>
            </p:extLst>
          </p:nvPr>
        </p:nvGraphicFramePr>
        <p:xfrm>
          <a:off x="3734626" y="2509281"/>
          <a:ext cx="386142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6142"/>
              </a:tblGrid>
              <a:tr h="262874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>
                              <a:lumMod val="10000"/>
                            </a:schemeClr>
                          </a:solidFill>
                        </a:rPr>
                        <a:t>1</a:t>
                      </a:r>
                      <a:endParaRPr lang="en-US" b="1" dirty="0">
                        <a:solidFill>
                          <a:schemeClr val="bg1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62874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>
                              <a:lumMod val="10000"/>
                            </a:schemeClr>
                          </a:solidFill>
                        </a:rPr>
                        <a:t>-1</a:t>
                      </a:r>
                      <a:endParaRPr lang="en-US" b="1" dirty="0">
                        <a:solidFill>
                          <a:schemeClr val="bg1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0343408"/>
              </p:ext>
            </p:extLst>
          </p:nvPr>
        </p:nvGraphicFramePr>
        <p:xfrm>
          <a:off x="1227515" y="3536556"/>
          <a:ext cx="785000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500"/>
                <a:gridCol w="392500"/>
              </a:tblGrid>
              <a:tr h="262874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>
                              <a:lumMod val="10000"/>
                            </a:schemeClr>
                          </a:solidFill>
                        </a:rPr>
                        <a:t>-1</a:t>
                      </a:r>
                      <a:endParaRPr lang="en-US" b="1" dirty="0">
                        <a:solidFill>
                          <a:schemeClr val="bg1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solidFill>
                          <a:schemeClr val="bg1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62874">
                <a:tc>
                  <a:txBody>
                    <a:bodyPr/>
                    <a:lstStyle/>
                    <a:p>
                      <a:pPr algn="ctr"/>
                      <a:endParaRPr lang="en-US" b="1">
                        <a:solidFill>
                          <a:schemeClr val="bg1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>
                              <a:lumMod val="10000"/>
                            </a:schemeClr>
                          </a:solidFill>
                        </a:rPr>
                        <a:t>1</a:t>
                      </a:r>
                      <a:endParaRPr lang="en-US" b="1" dirty="0">
                        <a:solidFill>
                          <a:schemeClr val="bg1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7453788"/>
              </p:ext>
            </p:extLst>
          </p:nvPr>
        </p:nvGraphicFramePr>
        <p:xfrm>
          <a:off x="4579726" y="2509281"/>
          <a:ext cx="392500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500"/>
              </a:tblGrid>
              <a:tr h="262874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>
                              <a:lumMod val="10000"/>
                            </a:schemeClr>
                          </a:solidFill>
                        </a:rPr>
                        <a:t>-1</a:t>
                      </a:r>
                      <a:endParaRPr lang="en-US" b="1" dirty="0">
                        <a:solidFill>
                          <a:schemeClr val="bg1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62874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>
                              <a:lumMod val="10000"/>
                            </a:schemeClr>
                          </a:solidFill>
                        </a:rPr>
                        <a:t>1</a:t>
                      </a:r>
                      <a:endParaRPr lang="en-US" b="1" dirty="0">
                        <a:solidFill>
                          <a:schemeClr val="bg1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4622468"/>
              </p:ext>
            </p:extLst>
          </p:nvPr>
        </p:nvGraphicFramePr>
        <p:xfrm>
          <a:off x="1227515" y="4652742"/>
          <a:ext cx="1411407" cy="13576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0469"/>
                <a:gridCol w="470469"/>
                <a:gridCol w="470469"/>
              </a:tblGrid>
              <a:tr h="452543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>
                              <a:lumMod val="10000"/>
                            </a:schemeClr>
                          </a:solidFill>
                        </a:rPr>
                        <a:t>-1</a:t>
                      </a:r>
                      <a:endParaRPr lang="en-US" b="1" dirty="0">
                        <a:solidFill>
                          <a:schemeClr val="bg1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>
                              <a:lumMod val="10000"/>
                            </a:schemeClr>
                          </a:solidFill>
                        </a:rPr>
                        <a:t>0</a:t>
                      </a:r>
                      <a:endParaRPr lang="en-US" b="1" dirty="0">
                        <a:solidFill>
                          <a:schemeClr val="bg1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>
                              <a:lumMod val="10000"/>
                            </a:schemeClr>
                          </a:solidFill>
                        </a:rPr>
                        <a:t>1</a:t>
                      </a:r>
                      <a:endParaRPr lang="en-US" b="1" dirty="0">
                        <a:solidFill>
                          <a:schemeClr val="bg1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52543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>
                              <a:lumMod val="10000"/>
                            </a:schemeClr>
                          </a:solidFill>
                        </a:rPr>
                        <a:t>-1</a:t>
                      </a:r>
                      <a:endParaRPr lang="en-US" b="1" dirty="0">
                        <a:solidFill>
                          <a:schemeClr val="bg1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>
                              <a:lumMod val="10000"/>
                            </a:schemeClr>
                          </a:solidFill>
                        </a:rPr>
                        <a:t>0</a:t>
                      </a:r>
                      <a:endParaRPr lang="en-US" b="1" dirty="0">
                        <a:solidFill>
                          <a:schemeClr val="bg1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>
                              <a:lumMod val="10000"/>
                            </a:schemeClr>
                          </a:solidFill>
                        </a:rPr>
                        <a:t>1</a:t>
                      </a:r>
                      <a:endParaRPr lang="en-US" b="1" dirty="0">
                        <a:solidFill>
                          <a:schemeClr val="bg1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52543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>
                              <a:lumMod val="10000"/>
                            </a:schemeClr>
                          </a:solidFill>
                        </a:rPr>
                        <a:t>-1</a:t>
                      </a:r>
                      <a:endParaRPr lang="en-US" b="1" dirty="0">
                        <a:solidFill>
                          <a:schemeClr val="bg1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>
                              <a:lumMod val="10000"/>
                            </a:schemeClr>
                          </a:solidFill>
                        </a:rPr>
                        <a:t>0</a:t>
                      </a:r>
                      <a:endParaRPr lang="en-US" b="1" dirty="0">
                        <a:solidFill>
                          <a:schemeClr val="bg1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>
                              <a:lumMod val="10000"/>
                            </a:schemeClr>
                          </a:solidFill>
                        </a:rPr>
                        <a:t>1</a:t>
                      </a:r>
                      <a:endParaRPr lang="en-US" b="1" dirty="0">
                        <a:solidFill>
                          <a:schemeClr val="bg1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9461272"/>
              </p:ext>
            </p:extLst>
          </p:nvPr>
        </p:nvGraphicFramePr>
        <p:xfrm>
          <a:off x="3196810" y="4646715"/>
          <a:ext cx="1411407" cy="13576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0469"/>
                <a:gridCol w="470469"/>
                <a:gridCol w="470469"/>
              </a:tblGrid>
              <a:tr h="452543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>
                              <a:lumMod val="10000"/>
                            </a:schemeClr>
                          </a:solidFill>
                        </a:rPr>
                        <a:t>-1</a:t>
                      </a:r>
                      <a:endParaRPr lang="en-US" b="1" dirty="0">
                        <a:solidFill>
                          <a:schemeClr val="bg1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>
                              <a:lumMod val="10000"/>
                            </a:schemeClr>
                          </a:solidFill>
                        </a:rPr>
                        <a:t>0</a:t>
                      </a:r>
                      <a:endParaRPr lang="en-US" b="1" dirty="0">
                        <a:solidFill>
                          <a:schemeClr val="bg1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>
                              <a:lumMod val="10000"/>
                            </a:schemeClr>
                          </a:solidFill>
                        </a:rPr>
                        <a:t>1</a:t>
                      </a:r>
                      <a:endParaRPr lang="en-US" b="1" dirty="0">
                        <a:solidFill>
                          <a:schemeClr val="bg1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52543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>
                              <a:lumMod val="10000"/>
                            </a:schemeClr>
                          </a:solidFill>
                        </a:rPr>
                        <a:t>-2</a:t>
                      </a:r>
                      <a:endParaRPr lang="en-US" b="1" dirty="0">
                        <a:solidFill>
                          <a:schemeClr val="bg1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>
                              <a:lumMod val="10000"/>
                            </a:schemeClr>
                          </a:solidFill>
                        </a:rPr>
                        <a:t>0</a:t>
                      </a:r>
                      <a:endParaRPr lang="en-US" b="1" dirty="0">
                        <a:solidFill>
                          <a:schemeClr val="bg1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>
                              <a:lumMod val="10000"/>
                            </a:schemeClr>
                          </a:solidFill>
                        </a:rPr>
                        <a:t>2</a:t>
                      </a:r>
                      <a:endParaRPr lang="en-US" b="1" dirty="0">
                        <a:solidFill>
                          <a:schemeClr val="bg1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52543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>
                              <a:lumMod val="10000"/>
                            </a:schemeClr>
                          </a:solidFill>
                        </a:rPr>
                        <a:t>-1</a:t>
                      </a:r>
                      <a:endParaRPr lang="en-US" b="1" dirty="0">
                        <a:solidFill>
                          <a:schemeClr val="bg1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>
                              <a:lumMod val="10000"/>
                            </a:schemeClr>
                          </a:solidFill>
                        </a:rPr>
                        <a:t>0</a:t>
                      </a:r>
                      <a:endParaRPr lang="en-US" b="1" dirty="0">
                        <a:solidFill>
                          <a:schemeClr val="bg1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>
                              <a:lumMod val="10000"/>
                            </a:schemeClr>
                          </a:solidFill>
                        </a:rPr>
                        <a:t>1</a:t>
                      </a:r>
                      <a:endParaRPr lang="en-US" b="1" dirty="0">
                        <a:solidFill>
                          <a:schemeClr val="bg1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8837696"/>
              </p:ext>
            </p:extLst>
          </p:nvPr>
        </p:nvGraphicFramePr>
        <p:xfrm>
          <a:off x="2485840" y="2509281"/>
          <a:ext cx="83309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6545"/>
                <a:gridCol w="416545"/>
              </a:tblGrid>
              <a:tr h="262874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>
                              <a:lumMod val="10000"/>
                            </a:schemeClr>
                          </a:solidFill>
                        </a:rPr>
                        <a:t>-1</a:t>
                      </a:r>
                      <a:endParaRPr lang="en-US" b="1" dirty="0">
                        <a:solidFill>
                          <a:schemeClr val="bg1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>
                              <a:lumMod val="10000"/>
                            </a:schemeClr>
                          </a:solidFill>
                        </a:rPr>
                        <a:t>1</a:t>
                      </a:r>
                      <a:endParaRPr lang="en-US" b="1" dirty="0">
                        <a:solidFill>
                          <a:schemeClr val="bg1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4487552"/>
              </p:ext>
            </p:extLst>
          </p:nvPr>
        </p:nvGraphicFramePr>
        <p:xfrm>
          <a:off x="1236020" y="2509281"/>
          <a:ext cx="83309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6545"/>
                <a:gridCol w="416545"/>
              </a:tblGrid>
              <a:tr h="262874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>
                              <a:lumMod val="10000"/>
                            </a:schemeClr>
                          </a:solidFill>
                        </a:rPr>
                        <a:t>1</a:t>
                      </a:r>
                      <a:endParaRPr lang="en-US" b="1" dirty="0">
                        <a:solidFill>
                          <a:schemeClr val="bg1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>
                              <a:lumMod val="10000"/>
                            </a:schemeClr>
                          </a:solidFill>
                        </a:rPr>
                        <a:t>-1</a:t>
                      </a:r>
                      <a:endParaRPr lang="en-US" b="1" dirty="0">
                        <a:solidFill>
                          <a:schemeClr val="bg1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3443463" y="1500644"/>
            <a:ext cx="17835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G</a:t>
            </a:r>
            <a:r>
              <a:rPr lang="en-US" baseline="-25000" dirty="0" err="1" smtClean="0"/>
              <a:t>i</a:t>
            </a:r>
            <a:r>
              <a:rPr lang="en-US" dirty="0" smtClean="0"/>
              <a:t>=Fx</a:t>
            </a:r>
            <a:r>
              <a:rPr lang="en-US" baseline="-25000" dirty="0" smtClean="0"/>
              <a:t>i</a:t>
            </a:r>
            <a:r>
              <a:rPr lang="en-US" dirty="0" smtClean="0"/>
              <a:t>-Fx</a:t>
            </a:r>
            <a:r>
              <a:rPr lang="en-US" baseline="-25000" dirty="0" smtClean="0"/>
              <a:t>i+1</a:t>
            </a:r>
            <a:endParaRPr lang="en-US" baseline="-25000" dirty="0"/>
          </a:p>
        </p:txBody>
      </p:sp>
    </p:spTree>
    <p:extLst>
      <p:ext uri="{BB962C8B-B14F-4D97-AF65-F5344CB8AC3E}">
        <p14:creationId xmlns:p14="http://schemas.microsoft.com/office/powerpoint/2010/main" val="1664398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Intensity Change in Image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3040" y="1277513"/>
            <a:ext cx="8226425" cy="4572000"/>
          </a:xfrm>
        </p:spPr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en-US" dirty="0"/>
              <a:t>Rapid intensity variation</a:t>
            </a:r>
          </a:p>
          <a:p>
            <a:pPr marL="342900" indent="-342900">
              <a:buFont typeface="Arial"/>
              <a:buChar char="•"/>
            </a:pPr>
            <a:endParaRPr lang="en-US" dirty="0"/>
          </a:p>
        </p:txBody>
      </p:sp>
      <p:pic>
        <p:nvPicPr>
          <p:cNvPr id="4" name="Picture 3" descr="Screen Shot 2016-09-28 at 7.50.34 AM.png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EFFFF"/>
              </a:clrFrom>
              <a:clrTo>
                <a:srgbClr val="FE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72" r="66479"/>
          <a:stretch/>
        </p:blipFill>
        <p:spPr>
          <a:xfrm>
            <a:off x="776149" y="2151528"/>
            <a:ext cx="2557762" cy="4020671"/>
          </a:xfrm>
          <a:prstGeom prst="rect">
            <a:avLst/>
          </a:prstGeom>
        </p:spPr>
      </p:pic>
      <p:pic>
        <p:nvPicPr>
          <p:cNvPr id="5" name="Picture 4" descr="Screen Shot 2016-09-28 at 7.50.34 AM.png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EFFFF"/>
              </a:clrFrom>
              <a:clrTo>
                <a:srgbClr val="FE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21" r="33189"/>
          <a:stretch/>
        </p:blipFill>
        <p:spPr>
          <a:xfrm>
            <a:off x="3333911" y="1998282"/>
            <a:ext cx="2540122" cy="4173918"/>
          </a:xfrm>
          <a:prstGeom prst="rect">
            <a:avLst/>
          </a:prstGeom>
        </p:spPr>
      </p:pic>
      <p:pic>
        <p:nvPicPr>
          <p:cNvPr id="6" name="Picture 5" descr="Screen Shot 2016-09-28 at 7.50.34 AM.png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EFFFF"/>
              </a:clrFrom>
              <a:clrTo>
                <a:srgbClr val="FE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282" r="-1"/>
          <a:stretch/>
        </p:blipFill>
        <p:spPr>
          <a:xfrm>
            <a:off x="6138629" y="1998282"/>
            <a:ext cx="2420228" cy="4173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062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Vector Field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32932" y="1344742"/>
            <a:ext cx="3211070" cy="1481163"/>
          </a:xfrm>
        </p:spPr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en-US" dirty="0" smtClean="0"/>
              <a:t>Gravit</a:t>
            </a:r>
            <a:r>
              <a:rPr lang="en-US" altLang="zh-CN" dirty="0" smtClean="0"/>
              <a:t>ational</a:t>
            </a:r>
            <a:r>
              <a:rPr lang="en-US" dirty="0" smtClean="0"/>
              <a:t> Field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Electric Field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e</a:t>
            </a:r>
            <a:r>
              <a:rPr lang="en-US" dirty="0" smtClean="0"/>
              <a:t>tc.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054" y="914400"/>
            <a:ext cx="5277303" cy="2629856"/>
          </a:xfrm>
          <a:prstGeom prst="rect">
            <a:avLst/>
          </a:prstGeom>
        </p:spPr>
      </p:pic>
      <p:pic>
        <p:nvPicPr>
          <p:cNvPr id="5" name="Picture 4" descr="Screen Shot 2016-09-28 at 8.37.27 AM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65"/>
          <a:stretch/>
        </p:blipFill>
        <p:spPr>
          <a:xfrm>
            <a:off x="3840897" y="3657600"/>
            <a:ext cx="4489626" cy="2674880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458633" y="4513780"/>
            <a:ext cx="3249306" cy="1481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2000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165225" indent="-5334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2pPr>
            <a:lvl3pPr marL="1736725" indent="-457200" algn="l" rtl="0" eaLnBrk="1" fontAlgn="base" hangingPunct="1"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3pPr>
            <a:lvl4pPr marL="2232025" indent="-381000" algn="l" rtl="0" eaLnBrk="1" fontAlgn="base" hangingPunct="1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4pPr>
            <a:lvl5pPr marL="2727325" indent="-381000" algn="l" rtl="0" eaLnBrk="1" fontAlgn="base" hangingPunct="1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5pPr>
            <a:lvl6pPr marL="3184525" indent="-381000" algn="l" rtl="0" eaLnBrk="1" fontAlgn="base" hangingPunct="1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6pPr>
            <a:lvl7pPr marL="3641725" indent="-381000" algn="l" rtl="0" eaLnBrk="1" fontAlgn="base" hangingPunct="1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7pPr>
            <a:lvl8pPr marL="4098925" indent="-381000" algn="l" rtl="0" eaLnBrk="1" fontAlgn="base" hangingPunct="1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8pPr>
            <a:lvl9pPr marL="4556125" indent="-381000" algn="l" rtl="0" eaLnBrk="1" fontAlgn="base" hangingPunct="1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9pPr>
          </a:lstStyle>
          <a:p>
            <a:pPr marL="342900" indent="-342900">
              <a:buFont typeface="Arial"/>
              <a:buChar char="•"/>
            </a:pPr>
            <a:r>
              <a:rPr lang="en-US" dirty="0" smtClean="0"/>
              <a:t>Gradient </a:t>
            </a:r>
            <a:r>
              <a:rPr lang="en-US" dirty="0"/>
              <a:t>v</a:t>
            </a:r>
            <a:r>
              <a:rPr lang="en-US" dirty="0" smtClean="0"/>
              <a:t>ector in image</a:t>
            </a:r>
            <a:endParaRPr lang="en-US" dirty="0"/>
          </a:p>
        </p:txBody>
      </p:sp>
      <p:pic>
        <p:nvPicPr>
          <p:cNvPr id="7" name="Picture 6" descr="Screen Shot 2016-09-28 at 8.37.27 AM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6"/>
          <a:stretch/>
        </p:blipFill>
        <p:spPr>
          <a:xfrm>
            <a:off x="20817" y="959673"/>
            <a:ext cx="9144000" cy="5479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898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3" presetClass="entr" presetSubtype="27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Changes in Images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rcRect t="8317" b="8317"/>
          <a:stretch>
            <a:fillRect/>
          </a:stretch>
        </p:blipFill>
        <p:spPr>
          <a:xfrm>
            <a:off x="455609" y="1075647"/>
            <a:ext cx="4572000" cy="254098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609" y="3789168"/>
            <a:ext cx="4572000" cy="245349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29979" y="1075646"/>
            <a:ext cx="3438416" cy="5167019"/>
          </a:xfrm>
          <a:prstGeom prst="rect">
            <a:avLst/>
          </a:prstGeom>
        </p:spPr>
      </p:pic>
      <p:pic>
        <p:nvPicPr>
          <p:cNvPr id="7" name="Content Placeholder 3"/>
          <p:cNvPicPr>
            <a:picLocks noChangeAspect="1"/>
          </p:cNvPicPr>
          <p:nvPr/>
        </p:nvPicPr>
        <p:blipFill rotWithShape="1">
          <a:blip r:embed="rId6"/>
          <a:srcRect t="163" b="-69"/>
          <a:stretch/>
        </p:blipFill>
        <p:spPr bwMode="auto">
          <a:xfrm>
            <a:off x="5329979" y="1076306"/>
            <a:ext cx="3441945" cy="51663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5609" y="1075647"/>
            <a:ext cx="4572000" cy="254199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5609" y="3789168"/>
            <a:ext cx="4572000" cy="2461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062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wfu">
  <a:themeElements>
    <a:clrScheme name="">
      <a:dk1>
        <a:srgbClr val="9E7E38"/>
      </a:dk1>
      <a:lt1>
        <a:srgbClr val="FFFDE8"/>
      </a:lt1>
      <a:dk2>
        <a:srgbClr val="FFFDE8"/>
      </a:dk2>
      <a:lt2>
        <a:srgbClr val="767462"/>
      </a:lt2>
      <a:accent1>
        <a:srgbClr val="983222"/>
      </a:accent1>
      <a:accent2>
        <a:srgbClr val="55517B"/>
      </a:accent2>
      <a:accent3>
        <a:srgbClr val="FFFEF2"/>
      </a:accent3>
      <a:accent4>
        <a:srgbClr val="866B2E"/>
      </a:accent4>
      <a:accent5>
        <a:srgbClr val="CAADAB"/>
      </a:accent5>
      <a:accent6>
        <a:srgbClr val="4C496F"/>
      </a:accent6>
      <a:hlink>
        <a:srgbClr val="44697D"/>
      </a:hlink>
      <a:folHlink>
        <a:srgbClr val="662046"/>
      </a:folHlink>
    </a:clrScheme>
    <a:fontScheme name="wfu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12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12" charset="0"/>
          </a:defRPr>
        </a:defPPr>
      </a:lstStyle>
    </a:lnDef>
  </a:objectDefaults>
  <a:extraClrSchemeLst>
    <a:extraClrScheme>
      <a:clrScheme name="wfu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fu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fu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fu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fu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fu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fu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fu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fu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fu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fu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fu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fu 13">
        <a:dk1>
          <a:srgbClr val="336699"/>
        </a:dk1>
        <a:lt1>
          <a:srgbClr val="FFFDE8"/>
        </a:lt1>
        <a:dk2>
          <a:srgbClr val="000000"/>
        </a:dk2>
        <a:lt2>
          <a:srgbClr val="FFFDE8"/>
        </a:lt2>
        <a:accent1>
          <a:srgbClr val="9E7E38"/>
        </a:accent1>
        <a:accent2>
          <a:srgbClr val="468A4B"/>
        </a:accent2>
        <a:accent3>
          <a:srgbClr val="AAAAAA"/>
        </a:accent3>
        <a:accent4>
          <a:srgbClr val="DAD8C6"/>
        </a:accent4>
        <a:accent5>
          <a:srgbClr val="CCC0AE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fu 14">
        <a:dk1>
          <a:srgbClr val="9E7E38"/>
        </a:dk1>
        <a:lt1>
          <a:srgbClr val="FFFDE8"/>
        </a:lt1>
        <a:dk2>
          <a:srgbClr val="FFFDE8"/>
        </a:dk2>
        <a:lt2>
          <a:srgbClr val="336699"/>
        </a:lt2>
        <a:accent1>
          <a:srgbClr val="9E7E38"/>
        </a:accent1>
        <a:accent2>
          <a:srgbClr val="468A4B"/>
        </a:accent2>
        <a:accent3>
          <a:srgbClr val="FFFEF2"/>
        </a:accent3>
        <a:accent4>
          <a:srgbClr val="866B2E"/>
        </a:accent4>
        <a:accent5>
          <a:srgbClr val="CCC0AE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fu 15">
        <a:dk1>
          <a:srgbClr val="336699"/>
        </a:dk1>
        <a:lt1>
          <a:srgbClr val="FFFFFF"/>
        </a:lt1>
        <a:dk2>
          <a:srgbClr val="FFFDE8"/>
        </a:dk2>
        <a:lt2>
          <a:srgbClr val="FFFDE8"/>
        </a:lt2>
        <a:accent1>
          <a:srgbClr val="9E7E38"/>
        </a:accent1>
        <a:accent2>
          <a:srgbClr val="468A4B"/>
        </a:accent2>
        <a:accent3>
          <a:srgbClr val="FFFEF2"/>
        </a:accent3>
        <a:accent4>
          <a:srgbClr val="DADADA"/>
        </a:accent4>
        <a:accent5>
          <a:srgbClr val="CCC0AE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fu 16">
        <a:dk1>
          <a:srgbClr val="4D4D4D"/>
        </a:dk1>
        <a:lt1>
          <a:srgbClr val="FFFDE8"/>
        </a:lt1>
        <a:dk2>
          <a:srgbClr val="000000"/>
        </a:dk2>
        <a:lt2>
          <a:srgbClr val="FFFDE8"/>
        </a:lt2>
        <a:accent1>
          <a:srgbClr val="9E7E38"/>
        </a:accent1>
        <a:accent2>
          <a:srgbClr val="468A4B"/>
        </a:accent2>
        <a:accent3>
          <a:srgbClr val="AAAAAA"/>
        </a:accent3>
        <a:accent4>
          <a:srgbClr val="DAD8C6"/>
        </a:accent4>
        <a:accent5>
          <a:srgbClr val="CCC0AE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wfu.thmx</Template>
  <TotalTime>1179</TotalTime>
  <Words>533</Words>
  <Application>Microsoft Office PowerPoint</Application>
  <PresentationFormat>On-screen Show (4:3)</PresentationFormat>
  <Paragraphs>161</Paragraphs>
  <Slides>19</Slides>
  <Notes>9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wfu</vt:lpstr>
      <vt:lpstr>Image Gradients  &amp; Edge Detection</vt:lpstr>
      <vt:lpstr>Short Discussion on  Basic Pixel Operations</vt:lpstr>
      <vt:lpstr>Changes in Images</vt:lpstr>
      <vt:lpstr>What is Gradient in Mathematics?</vt:lpstr>
      <vt:lpstr>Gradients in Image</vt:lpstr>
      <vt:lpstr>Matrix Form of Derivatives</vt:lpstr>
      <vt:lpstr>Intensity Change in Image</vt:lpstr>
      <vt:lpstr>Vector Field</vt:lpstr>
      <vt:lpstr>Changes in Images</vt:lpstr>
      <vt:lpstr>Origin of Edges</vt:lpstr>
      <vt:lpstr>Edges in Image</vt:lpstr>
      <vt:lpstr>Rescaling</vt:lpstr>
      <vt:lpstr>Noise</vt:lpstr>
      <vt:lpstr>Smooth First</vt:lpstr>
      <vt:lpstr>Derivative of Gaussian</vt:lpstr>
      <vt:lpstr>Smoothing Parameters</vt:lpstr>
      <vt:lpstr>Non-maximum Suppression</vt:lpstr>
      <vt:lpstr>Linking and Thresholding</vt:lpstr>
      <vt:lpstr>Canny Edge Detection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Image Gradients</dc:title>
  <dc:creator>Rz Li</dc:creator>
  <cp:lastModifiedBy>Sindhu</cp:lastModifiedBy>
  <cp:revision>36</cp:revision>
  <dcterms:created xsi:type="dcterms:W3CDTF">2016-09-28T05:19:02Z</dcterms:created>
  <dcterms:modified xsi:type="dcterms:W3CDTF">2020-02-03T09:25:52Z</dcterms:modified>
</cp:coreProperties>
</file>